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1049" r:id="rId3"/>
    <p:sldId id="1048" r:id="rId4"/>
    <p:sldId id="1075" r:id="rId5"/>
    <p:sldId id="1076" r:id="rId6"/>
    <p:sldId id="1072" r:id="rId7"/>
    <p:sldId id="1077" r:id="rId8"/>
    <p:sldId id="1071" r:id="rId9"/>
    <p:sldId id="1078"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9" autoAdjust="0"/>
    <p:restoredTop sz="82472" autoAdjust="0"/>
  </p:normalViewPr>
  <p:slideViewPr>
    <p:cSldViewPr>
      <p:cViewPr varScale="1">
        <p:scale>
          <a:sx n="148" d="100"/>
          <a:sy n="148" d="100"/>
        </p:scale>
        <p:origin x="768"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5/18/21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402619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91964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17401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584759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248132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249025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9801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20033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Galatians 5:16-26</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6046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rPr>
              <a:t>But I say, walk by the Spirit, and you will not gratify the desires of the flesh.  </a:t>
            </a:r>
            <a:endParaRPr lang="en-AU" sz="1500" dirty="0">
              <a:solidFill>
                <a:schemeClr val="bg1"/>
              </a:solidFill>
              <a:latin typeface="Calibri" panose="020F0502020204030204" pitchFamily="34" charset="0"/>
              <a:ea typeface="Times New Roman" panose="02020603050405020304" pitchFamily="18" charset="0"/>
            </a:endParaRPr>
          </a:p>
          <a:p>
            <a:pPr indent="152400">
              <a:lnSpc>
                <a:spcPct val="115000"/>
              </a:lnSpc>
              <a:spcAft>
                <a:spcPts val="0"/>
              </a:spcAft>
            </a:pPr>
            <a:r>
              <a:rPr lang="en-AU" sz="1500" dirty="0">
                <a:solidFill>
                  <a:schemeClr val="bg1"/>
                </a:solidFill>
                <a:latin typeface="Times New Roman" panose="02020603050405020304" pitchFamily="18" charset="0"/>
                <a:ea typeface="Times New Roman" panose="02020603050405020304" pitchFamily="18" charset="0"/>
              </a:rPr>
              <a:t> </a:t>
            </a:r>
            <a:endParaRPr lang="en-AU" sz="1500" dirty="0">
              <a:solidFill>
                <a:schemeClr val="bg1"/>
              </a:solidFill>
              <a:latin typeface="Calibri" panose="020F0502020204030204" pitchFamily="34" charset="0"/>
              <a:ea typeface="Times New Roman" panose="02020603050405020304" pitchFamily="18" charset="0"/>
            </a:endParaRPr>
          </a:p>
          <a:p>
            <a:pPr>
              <a:spcAft>
                <a:spcPts val="0"/>
              </a:spcAft>
            </a:pPr>
            <a:r>
              <a:rPr lang="en-AU" sz="2800" b="1" baseline="30000" dirty="0">
                <a:solidFill>
                  <a:schemeClr val="bg1"/>
                </a:solidFill>
                <a:latin typeface="Times New Roman" panose="02020603050405020304" pitchFamily="18" charset="0"/>
                <a:ea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rPr>
              <a:t>For the desires of the flesh are against the Spirit, and the desires of the Spirit are against the flesh, for these are opposed to each other, to keep you from doing the things you want to do.  </a:t>
            </a:r>
            <a:r>
              <a:rPr lang="en-AU" sz="2800" b="1" baseline="30000" dirty="0">
                <a:solidFill>
                  <a:schemeClr val="bg1"/>
                </a:solidFill>
                <a:latin typeface="Times New Roman" panose="02020603050405020304" pitchFamily="18" charset="0"/>
                <a:ea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rPr>
              <a:t>But if you are led by the Spirit, you are not under the law.  </a:t>
            </a:r>
            <a:r>
              <a:rPr lang="en-AU" sz="2800" b="1" baseline="30000" dirty="0">
                <a:solidFill>
                  <a:schemeClr val="bg1"/>
                </a:solidFill>
                <a:latin typeface="Times New Roman" panose="02020603050405020304" pitchFamily="18" charset="0"/>
                <a:ea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rPr>
              <a:t>Now the works of the flesh are evident:  sexual immorality, impurity, sensuality, </a:t>
            </a:r>
            <a:r>
              <a:rPr lang="en-AU" sz="2800" b="1" baseline="30000" dirty="0">
                <a:solidFill>
                  <a:schemeClr val="bg1"/>
                </a:solidFill>
                <a:latin typeface="Times New Roman" panose="02020603050405020304" pitchFamily="18" charset="0"/>
                <a:ea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rPr>
              <a:t>idolatry, sorcery, enmity, strife, jealousy, fits of anger, rivalries, dissensions, divisions, </a:t>
            </a:r>
            <a:r>
              <a:rPr lang="en-AU" sz="2800" b="1" baseline="30000" dirty="0">
                <a:solidFill>
                  <a:schemeClr val="bg1"/>
                </a:solidFill>
                <a:latin typeface="Times New Roman" panose="02020603050405020304" pitchFamily="18" charset="0"/>
                <a:ea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rPr>
              <a:t>envy, drunkenness, orgies, and things like these.  I warn you, as I warned you before, that those who do such things will not inherit the kingdom of God.</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3875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22399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1" baseline="30000" dirty="0">
                <a:solidFill>
                  <a:schemeClr val="bg1"/>
                </a:solidFill>
                <a:latin typeface="Times New Roman" panose="02020603050405020304" pitchFamily="18" charset="0"/>
                <a:ea typeface="Times New Roman" panose="02020603050405020304" pitchFamily="18" charset="0"/>
              </a:rPr>
              <a:t>22 </a:t>
            </a:r>
            <a:r>
              <a:rPr lang="en-AU" sz="3200" dirty="0">
                <a:solidFill>
                  <a:schemeClr val="bg1"/>
                </a:solidFill>
                <a:latin typeface="Times New Roman" panose="02020603050405020304" pitchFamily="18" charset="0"/>
                <a:ea typeface="Times New Roman" panose="02020603050405020304" pitchFamily="18" charset="0"/>
              </a:rPr>
              <a:t>But the fruit of the Spirit is love, joy, peace, patience, kindness, goodness, faithfulness, </a:t>
            </a:r>
            <a:r>
              <a:rPr lang="en-AU" sz="3200" b="1" baseline="30000" dirty="0">
                <a:solidFill>
                  <a:schemeClr val="bg1"/>
                </a:solidFill>
                <a:latin typeface="Times New Roman" panose="02020603050405020304" pitchFamily="18" charset="0"/>
                <a:ea typeface="Times New Roman" panose="02020603050405020304" pitchFamily="18" charset="0"/>
              </a:rPr>
              <a:t>23 </a:t>
            </a:r>
            <a:r>
              <a:rPr lang="en-AU" sz="3200" dirty="0">
                <a:solidFill>
                  <a:schemeClr val="bg1"/>
                </a:solidFill>
                <a:latin typeface="Times New Roman" panose="02020603050405020304" pitchFamily="18" charset="0"/>
                <a:ea typeface="Times New Roman" panose="02020603050405020304" pitchFamily="18" charset="0"/>
              </a:rPr>
              <a:t>gentleness, self-control; against such things there is no law.  </a:t>
            </a:r>
            <a:r>
              <a:rPr lang="en-AU" sz="3200" b="1" baseline="30000" dirty="0">
                <a:solidFill>
                  <a:schemeClr val="bg1"/>
                </a:solidFill>
                <a:latin typeface="Times New Roman" panose="02020603050405020304" pitchFamily="18" charset="0"/>
                <a:ea typeface="Times New Roman" panose="02020603050405020304" pitchFamily="18" charset="0"/>
              </a:rPr>
              <a:t>24 </a:t>
            </a:r>
            <a:r>
              <a:rPr lang="en-AU" sz="3200" dirty="0">
                <a:solidFill>
                  <a:schemeClr val="bg1"/>
                </a:solidFill>
                <a:latin typeface="Times New Roman" panose="02020603050405020304" pitchFamily="18" charset="0"/>
                <a:ea typeface="Times New Roman" panose="02020603050405020304" pitchFamily="18" charset="0"/>
              </a:rPr>
              <a:t>And those who belong to Christ Jesus have crucified the flesh with its passions and desires. </a:t>
            </a:r>
            <a:endParaRPr lang="en-AU" sz="2800" dirty="0">
              <a:solidFill>
                <a:schemeClr val="bg1"/>
              </a:solidFill>
              <a:latin typeface="Calibri" panose="020F0502020204030204" pitchFamily="34" charset="0"/>
              <a:ea typeface="Times New Roman" panose="02020603050405020304" pitchFamily="18" charset="0"/>
            </a:endParaRPr>
          </a:p>
          <a:p>
            <a:pPr indent="152400">
              <a:lnSpc>
                <a:spcPct val="115000"/>
              </a:lnSpc>
              <a:spcAft>
                <a:spcPts val="1000"/>
              </a:spcAft>
            </a:pPr>
            <a:r>
              <a:rPr lang="en-AU" sz="3200" dirty="0">
                <a:solidFill>
                  <a:schemeClr val="bg1"/>
                </a:solidFill>
                <a:latin typeface="Times New Roman" panose="02020603050405020304" pitchFamily="18" charset="0"/>
                <a:ea typeface="Times New Roman" panose="02020603050405020304" pitchFamily="18" charset="0"/>
              </a:rPr>
              <a:t> </a:t>
            </a:r>
            <a:endParaRPr lang="en-AU" sz="2800" dirty="0">
              <a:solidFill>
                <a:schemeClr val="bg1"/>
              </a:solidFill>
              <a:latin typeface="Calibri" panose="020F0502020204030204" pitchFamily="34" charset="0"/>
              <a:ea typeface="Times New Roman" panose="02020603050405020304" pitchFamily="18" charset="0"/>
            </a:endParaRPr>
          </a:p>
          <a:p>
            <a:r>
              <a:rPr lang="en-AU" sz="3200" b="1" baseline="30000" dirty="0">
                <a:solidFill>
                  <a:schemeClr val="bg1"/>
                </a:solidFill>
                <a:latin typeface="Times New Roman" panose="02020603050405020304" pitchFamily="18" charset="0"/>
                <a:ea typeface="Times New Roman" panose="02020603050405020304" pitchFamily="18" charset="0"/>
              </a:rPr>
              <a:t>25 </a:t>
            </a:r>
            <a:r>
              <a:rPr lang="en-AU" sz="3200" dirty="0">
                <a:solidFill>
                  <a:schemeClr val="bg1"/>
                </a:solidFill>
                <a:latin typeface="Times New Roman" panose="02020603050405020304" pitchFamily="18" charset="0"/>
                <a:ea typeface="Times New Roman" panose="02020603050405020304" pitchFamily="18" charset="0"/>
              </a:rPr>
              <a:t>If we live by the Spirit, let us also keep in step with the Spirit.  </a:t>
            </a:r>
            <a:r>
              <a:rPr lang="en-AU" sz="3200" b="1" baseline="30000" dirty="0">
                <a:solidFill>
                  <a:schemeClr val="bg1"/>
                </a:solidFill>
                <a:latin typeface="Times New Roman" panose="02020603050405020304" pitchFamily="18" charset="0"/>
                <a:ea typeface="Times New Roman" panose="02020603050405020304" pitchFamily="18" charset="0"/>
              </a:rPr>
              <a:t>26 </a:t>
            </a:r>
            <a:r>
              <a:rPr lang="en-AU" sz="3200" dirty="0">
                <a:solidFill>
                  <a:schemeClr val="bg1"/>
                </a:solidFill>
                <a:latin typeface="Times New Roman" panose="02020603050405020304" pitchFamily="18" charset="0"/>
                <a:ea typeface="Times New Roman" panose="02020603050405020304" pitchFamily="18" charset="0"/>
              </a:rPr>
              <a:t>Let us not become conceited, provoking one another, envying one another. </a:t>
            </a:r>
            <a:endParaRPr lang="en-AU" sz="31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56332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1477328"/>
          </a:xfrm>
          <a:prstGeom prst="rect">
            <a:avLst/>
          </a:prstGeom>
          <a:noFill/>
          <a:ln>
            <a:noFill/>
          </a:ln>
        </p:spPr>
        <p:txBody>
          <a:bodyPr wrap="square" rtlCol="0">
            <a:spAutoFit/>
          </a:bodyPr>
          <a:lstStyle/>
          <a:p>
            <a:pPr marL="182563" indent="-182563">
              <a:buFont typeface="Arial" panose="020B0604020202020204" pitchFamily="34" charset="0"/>
              <a:buChar char="•"/>
            </a:pPr>
            <a:r>
              <a:rPr lang="en-AU" b="1" baseline="30000" dirty="0">
                <a:solidFill>
                  <a:schemeClr val="bg1"/>
                </a:solidFill>
                <a:latin typeface="Comic Sans MS" panose="030F0902030302020204" pitchFamily="66" charset="0"/>
                <a:cs typeface="Times New Roman" panose="02020603050405020304" pitchFamily="18" charset="0"/>
              </a:rPr>
              <a:t>24</a:t>
            </a:r>
            <a:r>
              <a:rPr lang="en-AU" dirty="0">
                <a:solidFill>
                  <a:schemeClr val="bg1"/>
                </a:solidFill>
                <a:latin typeface="Comic Sans MS" panose="030F0902030302020204" pitchFamily="66" charset="0"/>
                <a:cs typeface="Times New Roman" panose="02020603050405020304" pitchFamily="18" charset="0"/>
              </a:rPr>
              <a:t>...those who belong to Christ Jesus, have crucified the flesh with its passions and desires</a:t>
            </a:r>
          </a:p>
          <a:p>
            <a:pPr marL="182563" indent="-182563">
              <a:buFont typeface="Arial" panose="020B0604020202020204" pitchFamily="34" charset="0"/>
              <a:buChar char="•"/>
            </a:pPr>
            <a:r>
              <a:rPr lang="en-AU"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25 </a:t>
            </a:r>
            <a:r>
              <a:rPr lang="en-AU"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If we live by the Spirit, let us also keep in step with the Spirit.</a:t>
            </a:r>
            <a:r>
              <a:rPr lang="en-AU" dirty="0">
                <a:solidFill>
                  <a:schemeClr val="bg1"/>
                </a:solidFill>
              </a:rPr>
              <a:t>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Living by the Spirit begins when we are born again in Christ. Continues as we daily walk with the Spirit.</a:t>
            </a:r>
          </a:p>
        </p:txBody>
      </p:sp>
      <p:sp>
        <p:nvSpPr>
          <p:cNvPr id="14" name="Rectangle 13">
            <a:extLst>
              <a:ext uri="{FF2B5EF4-FFF2-40B4-BE49-F238E27FC236}">
                <a16:creationId xmlns:a16="http://schemas.microsoft.com/office/drawing/2014/main" id="{B129D158-FE1B-D049-ADCA-BBE90615583C}"/>
              </a:ext>
            </a:extLst>
          </p:cNvPr>
          <p:cNvSpPr/>
          <p:nvPr/>
        </p:nvSpPr>
        <p:spPr>
          <a:xfrm>
            <a:off x="2858" y="2209428"/>
            <a:ext cx="9141142" cy="2308324"/>
          </a:xfrm>
          <a:prstGeom prst="rect">
            <a:avLst/>
          </a:prstGeom>
          <a:solidFill>
            <a:schemeClr val="bg1"/>
          </a:solidFill>
        </p:spPr>
        <p:txBody>
          <a:bodyPr wrap="square">
            <a:spAutoFit/>
          </a:bodyPr>
          <a:lstStyle/>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Now the works of the flesh are evident:  sexual immorality, impurity, sensuality,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idolatry, sorcery, enmity, strife, jealousy, fits of anger, rivalries, dissensions, divisions,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envy, drunkenness, orgies, and things like these.  I warn you, as I warned you before, that those who do such things will not inherit the kingdom of God.</a:t>
            </a:r>
            <a:r>
              <a:rPr lang="en-AU" sz="2400" dirty="0"/>
              <a:t>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907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uiExpand="1" build="p"/>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129D158-FE1B-D049-ADCA-BBE90615583C}"/>
              </a:ext>
            </a:extLst>
          </p:cNvPr>
          <p:cNvSpPr/>
          <p:nvPr/>
        </p:nvSpPr>
        <p:spPr>
          <a:xfrm>
            <a:off x="3222" y="0"/>
            <a:ext cx="9141142" cy="5632311"/>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rPr>
              <a:t>Matthew 7:13–23 (ESV) </a:t>
            </a:r>
            <a:endParaRPr lang="en-AU" sz="2400" dirty="0">
              <a:latin typeface="Times New Roman" panose="02020603050405020304" pitchFamily="18" charset="0"/>
              <a:ea typeface="Times New Roman" panose="02020603050405020304" pitchFamily="18" charset="0"/>
            </a:endParaRPr>
          </a:p>
          <a:p>
            <a:pPr indent="152400"/>
            <a:r>
              <a:rPr lang="en-AU" sz="2400" b="1" baseline="30000" dirty="0">
                <a:latin typeface="Comic Sans MS" panose="030F0902030302020204" pitchFamily="66" charset="0"/>
                <a:ea typeface="Times New Roman" panose="02020603050405020304" pitchFamily="18" charset="0"/>
              </a:rPr>
              <a:t>13 </a:t>
            </a:r>
            <a:r>
              <a:rPr lang="en-AU" sz="2400" dirty="0">
                <a:solidFill>
                  <a:srgbClr val="FF0000"/>
                </a:solidFill>
                <a:latin typeface="Comic Sans MS" panose="030F0902030302020204" pitchFamily="66" charset="0"/>
                <a:ea typeface="Times New Roman" panose="02020603050405020304" pitchFamily="18" charset="0"/>
              </a:rPr>
              <a:t>“Enter by the narrow gate.  For the gate is wide and the way is easy that leads to destruction, and those who enter by it are many.</a:t>
            </a:r>
            <a:r>
              <a:rPr lang="en-AU" sz="2400" dirty="0">
                <a:latin typeface="Comic Sans MS" panose="030F0902030302020204" pitchFamily="66" charset="0"/>
                <a:ea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rPr>
              <a:t>14 </a:t>
            </a:r>
            <a:r>
              <a:rPr lang="en-AU" sz="2400" dirty="0">
                <a:solidFill>
                  <a:srgbClr val="FF0000"/>
                </a:solidFill>
                <a:latin typeface="Comic Sans MS" panose="030F0902030302020204" pitchFamily="66" charset="0"/>
                <a:ea typeface="Times New Roman" panose="02020603050405020304" pitchFamily="18" charset="0"/>
              </a:rPr>
              <a:t>For the gate is narrow and the way is hard that leads to life, and those who find it are few.</a:t>
            </a:r>
            <a:r>
              <a:rPr lang="en-AU" sz="2400" dirty="0">
                <a:latin typeface="Comic Sans MS" panose="030F0902030302020204" pitchFamily="66" charset="0"/>
                <a:ea typeface="Times New Roman" panose="02020603050405020304" pitchFamily="18" charset="0"/>
              </a:rPr>
              <a:t> </a:t>
            </a:r>
            <a:endParaRPr lang="en-AU" sz="2400" dirty="0">
              <a:latin typeface="Times New Roman" panose="02020603050405020304" pitchFamily="18" charset="0"/>
              <a:ea typeface="Times New Roman" panose="02020603050405020304" pitchFamily="18" charset="0"/>
            </a:endParaRPr>
          </a:p>
          <a:p>
            <a:pPr indent="152400"/>
            <a:r>
              <a:rPr lang="en-AU" sz="2400" b="1" baseline="30000" dirty="0">
                <a:latin typeface="Comic Sans MS" panose="030F0902030302020204" pitchFamily="66" charset="0"/>
                <a:ea typeface="Times New Roman" panose="02020603050405020304" pitchFamily="18" charset="0"/>
              </a:rPr>
              <a:t> </a:t>
            </a:r>
            <a:endParaRPr lang="en-AU" sz="2400" dirty="0">
              <a:latin typeface="Times New Roman" panose="02020603050405020304" pitchFamily="18" charset="0"/>
              <a:ea typeface="Times New Roman" panose="02020603050405020304" pitchFamily="18" charset="0"/>
            </a:endParaRPr>
          </a:p>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t>
            </a:r>
            <a:r>
              <a:rPr lang="en-AU" sz="24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Beware of </a:t>
            </a:r>
            <a:r>
              <a:rPr lang="en-AU" sz="24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false</a:t>
            </a:r>
            <a:r>
              <a:rPr lang="en-AU" sz="24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prophets</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who come to you in sheep’s clothing but inwardly are ravenous wolves.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 will recognize them by their fruits.  Are grapes gathered from thornbushes, or figs from thistles?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So, every healthy tree bears good fruit, but the diseased tree bears bad fruit.</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 healthy tree cannot bear bad fruit, nor can a diseased tree bear good fruit.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Every tree that does not bear good fruit is cut down and thrown into the fire.</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Thus you will recognise them by their </a:t>
            </a:r>
            <a:r>
              <a:rPr lang="en-AU" sz="24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fruits</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t>
            </a:r>
            <a:r>
              <a:rPr lang="en-AU" sz="2400" dirty="0"/>
              <a:t>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1691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129D158-FE1B-D049-ADCA-BBE90615583C}"/>
              </a:ext>
            </a:extLst>
          </p:cNvPr>
          <p:cNvSpPr/>
          <p:nvPr/>
        </p:nvSpPr>
        <p:spPr>
          <a:xfrm>
            <a:off x="3222" y="0"/>
            <a:ext cx="9141142" cy="2677656"/>
          </a:xfrm>
          <a:prstGeom prst="rect">
            <a:avLst/>
          </a:prstGeom>
          <a:solidFill>
            <a:schemeClr val="bg1"/>
          </a:solidFill>
        </p:spPr>
        <p:txBody>
          <a:bodyPr wrap="square">
            <a:spAutoFit/>
          </a:bodyPr>
          <a:lstStyle/>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“Not everyone who says to me, ‘Lord, Lord,’ will enter the kingdom of heaven, but the one who </a:t>
            </a:r>
            <a:r>
              <a:rPr lang="en-AU" sz="24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does</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the will of my Father who is in heaven.</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On that day </a:t>
            </a:r>
            <a:r>
              <a:rPr lang="en-AU" sz="24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many</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will say to me, ‘Lord, Lord, did we not prophesy in your name, and cast out demons in your name, and do many mighty works in your name?’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then will I declare to them, ‘I never knew you;  depart from me, you workers of lawlessness.’</a:t>
            </a:r>
            <a:r>
              <a:rPr lang="en-AU" sz="2400" dirty="0"/>
              <a:t>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8663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  Living by the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1477328"/>
          </a:xfrm>
          <a:prstGeom prst="rect">
            <a:avLst/>
          </a:prstGeom>
          <a:noFill/>
          <a:ln>
            <a:noFill/>
          </a:ln>
        </p:spPr>
        <p:txBody>
          <a:bodyPr wrap="square" rtlCol="0">
            <a:spAutoFit/>
          </a:bodyPr>
          <a:lstStyle/>
          <a:p>
            <a:pPr marL="182563" indent="-182563">
              <a:buFont typeface="Arial" panose="020B0604020202020204" pitchFamily="34" charset="0"/>
              <a:buChar char="•"/>
            </a:pPr>
            <a:r>
              <a:rPr lang="en-AU" b="1" baseline="30000" dirty="0">
                <a:solidFill>
                  <a:schemeClr val="bg1"/>
                </a:solidFill>
                <a:latin typeface="Comic Sans MS" panose="030F0902030302020204" pitchFamily="66" charset="0"/>
                <a:cs typeface="Times New Roman" panose="02020603050405020304" pitchFamily="18" charset="0"/>
              </a:rPr>
              <a:t>24</a:t>
            </a:r>
            <a:r>
              <a:rPr lang="en-AU" dirty="0">
                <a:solidFill>
                  <a:schemeClr val="bg1"/>
                </a:solidFill>
                <a:latin typeface="Comic Sans MS" panose="030F0902030302020204" pitchFamily="66" charset="0"/>
                <a:cs typeface="Times New Roman" panose="02020603050405020304" pitchFamily="18" charset="0"/>
              </a:rPr>
              <a:t>...those who belong to Christ Jesus, have crucified the flesh with its passions and desires</a:t>
            </a:r>
          </a:p>
          <a:p>
            <a:pPr marL="182563" indent="-182563">
              <a:buFont typeface="Arial" panose="020B0604020202020204" pitchFamily="34" charset="0"/>
              <a:buChar char="•"/>
            </a:pPr>
            <a:r>
              <a:rPr lang="en-AU"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25 </a:t>
            </a:r>
            <a:r>
              <a:rPr lang="en-AU"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If we live by the Spirit, let us also keep in step with the Spirit.</a:t>
            </a:r>
            <a:r>
              <a:rPr lang="en-AU" dirty="0">
                <a:solidFill>
                  <a:schemeClr val="bg1"/>
                </a:solidFill>
              </a:rPr>
              <a:t>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Living by the Spirit begins when we are born again in Christ. Continues as we daily walk with the Spirit.</a:t>
            </a:r>
          </a:p>
        </p:txBody>
      </p:sp>
      <p:sp>
        <p:nvSpPr>
          <p:cNvPr id="5" name="TextBox 4">
            <a:extLst>
              <a:ext uri="{FF2B5EF4-FFF2-40B4-BE49-F238E27FC236}">
                <a16:creationId xmlns:a16="http://schemas.microsoft.com/office/drawing/2014/main" id="{1E458F0B-82C5-B741-A72A-5D8A241503C7}"/>
              </a:ext>
            </a:extLst>
          </p:cNvPr>
          <p:cNvSpPr txBox="1"/>
          <p:nvPr/>
        </p:nvSpPr>
        <p:spPr>
          <a:xfrm>
            <a:off x="0" y="1705372"/>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“Living by the Spirit” isn’t about supernatural signs and wonders.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A life transformed in Christ Jesus.  The character of Jesus developing within us.</a:t>
            </a:r>
          </a:p>
        </p:txBody>
      </p:sp>
      <p:sp>
        <p:nvSpPr>
          <p:cNvPr id="6" name="Rectangle 5">
            <a:extLst>
              <a:ext uri="{FF2B5EF4-FFF2-40B4-BE49-F238E27FC236}">
                <a16:creationId xmlns:a16="http://schemas.microsoft.com/office/drawing/2014/main" id="{745DE72C-B255-B448-B772-D01F8442BBE3}"/>
              </a:ext>
            </a:extLst>
          </p:cNvPr>
          <p:cNvSpPr/>
          <p:nvPr/>
        </p:nvSpPr>
        <p:spPr>
          <a:xfrm>
            <a:off x="539552" y="2750359"/>
            <a:ext cx="7953518" cy="1938992"/>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I warn you, as I warned you before, that those who do such things will not inherit the kingdom of God.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But the fruit of the Spirit is love, joy, peace, patience, kindness, goodness, faithfulness,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gentleness, self-control; against such things there is no law.</a:t>
            </a:r>
            <a:r>
              <a:rPr lang="en-AU" sz="2400" dirty="0"/>
              <a:t>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0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onstera deliciosa Liebm. | Plants of the World Online | Kew Science">
            <a:extLst>
              <a:ext uri="{FF2B5EF4-FFF2-40B4-BE49-F238E27FC236}">
                <a16:creationId xmlns:a16="http://schemas.microsoft.com/office/drawing/2014/main" id="{1EC68001-4E9C-E34C-9DB9-56C416D49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25" y="0"/>
            <a:ext cx="3811587" cy="5715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onstera Deliciosa – The Delicious Monster | The Food Blog">
            <a:extLst>
              <a:ext uri="{FF2B5EF4-FFF2-40B4-BE49-F238E27FC236}">
                <a16:creationId xmlns:a16="http://schemas.microsoft.com/office/drawing/2014/main" id="{BCAB3753-B68C-B042-87EF-956C238EED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6563" y="-1"/>
            <a:ext cx="5286912" cy="351579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onstera Deliciosa Fruits: All Your Questions Answered - The Healthy  Houseplant">
            <a:extLst>
              <a:ext uri="{FF2B5EF4-FFF2-40B4-BE49-F238E27FC236}">
                <a16:creationId xmlns:a16="http://schemas.microsoft.com/office/drawing/2014/main" id="{EC98019D-618B-A54E-8642-997DFAFE73F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37225" y="2857500"/>
            <a:ext cx="42862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2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  Living by the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20111" y="278018"/>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Living by the Spirit begins when we are born again in Christ.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Continues as we daily walk with the Spirit.</a:t>
            </a:r>
          </a:p>
        </p:txBody>
      </p:sp>
      <p:sp>
        <p:nvSpPr>
          <p:cNvPr id="5" name="TextBox 4">
            <a:extLst>
              <a:ext uri="{FF2B5EF4-FFF2-40B4-BE49-F238E27FC236}">
                <a16:creationId xmlns:a16="http://schemas.microsoft.com/office/drawing/2014/main" id="{1E458F0B-82C5-B741-A72A-5D8A241503C7}"/>
              </a:ext>
            </a:extLst>
          </p:cNvPr>
          <p:cNvSpPr txBox="1"/>
          <p:nvPr/>
        </p:nvSpPr>
        <p:spPr>
          <a:xfrm>
            <a:off x="20112" y="826405"/>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life transformed in Christ Jesus.  The character of Jesus developing within us.</a:t>
            </a:r>
          </a:p>
        </p:txBody>
      </p:sp>
      <p:sp>
        <p:nvSpPr>
          <p:cNvPr id="6" name="Rectangle 5">
            <a:extLst>
              <a:ext uri="{FF2B5EF4-FFF2-40B4-BE49-F238E27FC236}">
                <a16:creationId xmlns:a16="http://schemas.microsoft.com/office/drawing/2014/main" id="{745DE72C-B255-B448-B772-D01F8442BBE3}"/>
              </a:ext>
            </a:extLst>
          </p:cNvPr>
          <p:cNvSpPr/>
          <p:nvPr/>
        </p:nvSpPr>
        <p:spPr>
          <a:xfrm>
            <a:off x="175" y="4865410"/>
            <a:ext cx="1907704"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self-control</a:t>
            </a:r>
            <a:endParaRPr lang="en-AU" sz="2400" dirty="0">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88A8C041-1933-0747-AE58-3AC2D28E3A7B}"/>
              </a:ext>
            </a:extLst>
          </p:cNvPr>
          <p:cNvSpPr/>
          <p:nvPr/>
        </p:nvSpPr>
        <p:spPr>
          <a:xfrm>
            <a:off x="4363" y="1367330"/>
            <a:ext cx="746950"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love</a:t>
            </a:r>
            <a:endParaRPr lang="en-AU" sz="2400" dirty="0">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a16="http://schemas.microsoft.com/office/drawing/2014/main" id="{01F59417-B3C2-414B-8E80-1124E3319DDB}"/>
              </a:ext>
            </a:extLst>
          </p:cNvPr>
          <p:cNvSpPr/>
          <p:nvPr/>
        </p:nvSpPr>
        <p:spPr>
          <a:xfrm>
            <a:off x="-3180" y="1824208"/>
            <a:ext cx="640436"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joy</a:t>
            </a:r>
            <a:endParaRPr lang="en-AU" sz="2400" dirty="0">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D1F69533-B2D5-C042-BA4B-2ADCBCD4C0C0}"/>
              </a:ext>
            </a:extLst>
          </p:cNvPr>
          <p:cNvSpPr/>
          <p:nvPr/>
        </p:nvSpPr>
        <p:spPr>
          <a:xfrm>
            <a:off x="-4263" y="2250979"/>
            <a:ext cx="1018092"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peace</a:t>
            </a:r>
            <a:endParaRPr lang="en-AU" sz="2400" dirty="0">
              <a:latin typeface="Times New Roman" panose="02020603050405020304" pitchFamily="18" charset="0"/>
              <a:ea typeface="Times New Roman" panose="02020603050405020304" pitchFamily="18" charset="0"/>
            </a:endParaRPr>
          </a:p>
        </p:txBody>
      </p:sp>
      <p:sp>
        <p:nvSpPr>
          <p:cNvPr id="10" name="Rectangle 9">
            <a:extLst>
              <a:ext uri="{FF2B5EF4-FFF2-40B4-BE49-F238E27FC236}">
                <a16:creationId xmlns:a16="http://schemas.microsoft.com/office/drawing/2014/main" id="{884FFBA7-BC3E-3F4E-9DA1-7F8E377F5EB5}"/>
              </a:ext>
            </a:extLst>
          </p:cNvPr>
          <p:cNvSpPr/>
          <p:nvPr/>
        </p:nvSpPr>
        <p:spPr>
          <a:xfrm>
            <a:off x="-3180" y="2665747"/>
            <a:ext cx="1412187"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patience</a:t>
            </a:r>
            <a:endParaRPr lang="en-AU" sz="2400" dirty="0">
              <a:latin typeface="Times New Roman" panose="02020603050405020304" pitchFamily="18" charset="0"/>
              <a:ea typeface="Times New Roman" panose="02020603050405020304" pitchFamily="18" charset="0"/>
            </a:endParaRPr>
          </a:p>
        </p:txBody>
      </p:sp>
      <p:sp>
        <p:nvSpPr>
          <p:cNvPr id="11" name="Rectangle 10">
            <a:extLst>
              <a:ext uri="{FF2B5EF4-FFF2-40B4-BE49-F238E27FC236}">
                <a16:creationId xmlns:a16="http://schemas.microsoft.com/office/drawing/2014/main" id="{C45C8D66-0675-A546-B204-EE9886003D4D}"/>
              </a:ext>
            </a:extLst>
          </p:cNvPr>
          <p:cNvSpPr/>
          <p:nvPr/>
        </p:nvSpPr>
        <p:spPr>
          <a:xfrm>
            <a:off x="-5407" y="3111205"/>
            <a:ext cx="1412187"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kindness</a:t>
            </a:r>
            <a:endParaRPr lang="en-AU" sz="2400" dirty="0">
              <a:latin typeface="Times New Roman" panose="02020603050405020304" pitchFamily="18" charset="0"/>
              <a:ea typeface="Times New Roman" panose="02020603050405020304" pitchFamily="18" charset="0"/>
            </a:endParaRPr>
          </a:p>
        </p:txBody>
      </p:sp>
      <p:sp>
        <p:nvSpPr>
          <p:cNvPr id="14" name="Rectangle 13">
            <a:extLst>
              <a:ext uri="{FF2B5EF4-FFF2-40B4-BE49-F238E27FC236}">
                <a16:creationId xmlns:a16="http://schemas.microsoft.com/office/drawing/2014/main" id="{53E040B1-6216-D34D-A5F2-33F78829ACB3}"/>
              </a:ext>
            </a:extLst>
          </p:cNvPr>
          <p:cNvSpPr/>
          <p:nvPr/>
        </p:nvSpPr>
        <p:spPr>
          <a:xfrm>
            <a:off x="1259" y="3572524"/>
            <a:ext cx="1526236"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goodness</a:t>
            </a:r>
            <a:endParaRPr lang="en-AU" sz="2400" dirty="0">
              <a:latin typeface="Times New Roman" panose="02020603050405020304" pitchFamily="18" charset="0"/>
              <a:ea typeface="Times New Roman" panose="02020603050405020304" pitchFamily="18" charset="0"/>
            </a:endParaRPr>
          </a:p>
        </p:txBody>
      </p:sp>
      <p:sp>
        <p:nvSpPr>
          <p:cNvPr id="15" name="Rectangle 14">
            <a:extLst>
              <a:ext uri="{FF2B5EF4-FFF2-40B4-BE49-F238E27FC236}">
                <a16:creationId xmlns:a16="http://schemas.microsoft.com/office/drawing/2014/main" id="{2ACAA900-BCB7-CE41-BDF6-FA400FC0D644}"/>
              </a:ext>
            </a:extLst>
          </p:cNvPr>
          <p:cNvSpPr/>
          <p:nvPr/>
        </p:nvSpPr>
        <p:spPr>
          <a:xfrm>
            <a:off x="8801" y="4034189"/>
            <a:ext cx="1995787"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faithfulness</a:t>
            </a:r>
            <a:endParaRPr lang="en-AU" sz="2400" dirty="0">
              <a:latin typeface="Times New Roman" panose="02020603050405020304" pitchFamily="18" charset="0"/>
              <a:ea typeface="Times New Roman" panose="02020603050405020304" pitchFamily="18" charset="0"/>
            </a:endParaRPr>
          </a:p>
        </p:txBody>
      </p:sp>
      <p:sp>
        <p:nvSpPr>
          <p:cNvPr id="16" name="Rectangle 15">
            <a:extLst>
              <a:ext uri="{FF2B5EF4-FFF2-40B4-BE49-F238E27FC236}">
                <a16:creationId xmlns:a16="http://schemas.microsoft.com/office/drawing/2014/main" id="{C2751BED-74F2-2941-AFE2-900108FF7125}"/>
              </a:ext>
            </a:extLst>
          </p:cNvPr>
          <p:cNvSpPr/>
          <p:nvPr/>
        </p:nvSpPr>
        <p:spPr>
          <a:xfrm>
            <a:off x="350" y="4449687"/>
            <a:ext cx="1736906" cy="461665"/>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cs typeface="Times New Roman" panose="02020603050405020304" pitchFamily="18" charset="0"/>
              </a:rPr>
              <a:t>gentleness</a:t>
            </a:r>
            <a:endParaRPr lang="en-AU" sz="2400" dirty="0">
              <a:latin typeface="Times New Roman" panose="02020603050405020304" pitchFamily="18" charset="0"/>
              <a:ea typeface="Times New Roman" panose="02020603050405020304" pitchFamily="18" charset="0"/>
            </a:endParaRPr>
          </a:p>
        </p:txBody>
      </p:sp>
      <p:sp>
        <p:nvSpPr>
          <p:cNvPr id="17" name="TextBox 16">
            <a:extLst>
              <a:ext uri="{FF2B5EF4-FFF2-40B4-BE49-F238E27FC236}">
                <a16:creationId xmlns:a16="http://schemas.microsoft.com/office/drawing/2014/main" id="{EDA632BE-85FC-224B-A955-EE1BF9B22742}"/>
              </a:ext>
            </a:extLst>
          </p:cNvPr>
          <p:cNvSpPr txBox="1"/>
          <p:nvPr/>
        </p:nvSpPr>
        <p:spPr>
          <a:xfrm>
            <a:off x="-34418" y="1068679"/>
            <a:ext cx="322110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One fruit  ––  Many flavours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73E78140-8738-254B-8068-891041A551F8}"/>
              </a:ext>
            </a:extLst>
          </p:cNvPr>
          <p:cNvSpPr txBox="1"/>
          <p:nvPr/>
        </p:nvSpPr>
        <p:spPr>
          <a:xfrm>
            <a:off x="746234" y="1409549"/>
            <a:ext cx="839927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 for God.  Love for one another.  Without love, we are nothing.</a:t>
            </a:r>
          </a:p>
        </p:txBody>
      </p:sp>
      <p:sp>
        <p:nvSpPr>
          <p:cNvPr id="19" name="TextBox 18">
            <a:extLst>
              <a:ext uri="{FF2B5EF4-FFF2-40B4-BE49-F238E27FC236}">
                <a16:creationId xmlns:a16="http://schemas.microsoft.com/office/drawing/2014/main" id="{9378239B-A23E-9A4F-A891-88C73BFF4F3E}"/>
              </a:ext>
            </a:extLst>
          </p:cNvPr>
          <p:cNvSpPr txBox="1"/>
          <p:nvPr/>
        </p:nvSpPr>
        <p:spPr>
          <a:xfrm>
            <a:off x="644799" y="1710894"/>
            <a:ext cx="8399271"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dependant on ‘fleshly happiness’.  Comes with an eternal perspective.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Joy in salvation;  Joy in being loved and known by God.</a:t>
            </a:r>
          </a:p>
        </p:txBody>
      </p:sp>
      <p:sp>
        <p:nvSpPr>
          <p:cNvPr id="20" name="TextBox 19">
            <a:extLst>
              <a:ext uri="{FF2B5EF4-FFF2-40B4-BE49-F238E27FC236}">
                <a16:creationId xmlns:a16="http://schemas.microsoft.com/office/drawing/2014/main" id="{9DD5188A-7727-274E-B78E-1CAEB7EA4C6B}"/>
              </a:ext>
            </a:extLst>
          </p:cNvPr>
          <p:cNvSpPr txBox="1"/>
          <p:nvPr/>
        </p:nvSpPr>
        <p:spPr>
          <a:xfrm>
            <a:off x="988036" y="2306818"/>
            <a:ext cx="813471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total trust in God, gives us peace.  “God’s got this”</a:t>
            </a:r>
          </a:p>
        </p:txBody>
      </p:sp>
      <p:sp>
        <p:nvSpPr>
          <p:cNvPr id="21" name="TextBox 20">
            <a:extLst>
              <a:ext uri="{FF2B5EF4-FFF2-40B4-BE49-F238E27FC236}">
                <a16:creationId xmlns:a16="http://schemas.microsoft.com/office/drawing/2014/main" id="{911578DC-9A90-6547-A3E7-8131D87CF44E}"/>
              </a:ext>
            </a:extLst>
          </p:cNvPr>
          <p:cNvSpPr txBox="1"/>
          <p:nvPr/>
        </p:nvSpPr>
        <p:spPr>
          <a:xfrm>
            <a:off x="1411234" y="2711913"/>
            <a:ext cx="774652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opposite of ‘short-tempered’.  The Spirit overcomes our urge to lash out</a:t>
            </a:r>
          </a:p>
        </p:txBody>
      </p:sp>
      <p:sp>
        <p:nvSpPr>
          <p:cNvPr id="22" name="TextBox 21">
            <a:extLst>
              <a:ext uri="{FF2B5EF4-FFF2-40B4-BE49-F238E27FC236}">
                <a16:creationId xmlns:a16="http://schemas.microsoft.com/office/drawing/2014/main" id="{82480A48-CB60-7440-8249-83F7BADB0868}"/>
              </a:ext>
            </a:extLst>
          </p:cNvPr>
          <p:cNvSpPr txBox="1"/>
          <p:nvPr/>
        </p:nvSpPr>
        <p:spPr>
          <a:xfrm>
            <a:off x="1400926" y="3169712"/>
            <a:ext cx="774652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Doing good.  Even for those who have wronged us.</a:t>
            </a:r>
          </a:p>
        </p:txBody>
      </p:sp>
      <p:sp>
        <p:nvSpPr>
          <p:cNvPr id="23" name="TextBox 22">
            <a:extLst>
              <a:ext uri="{FF2B5EF4-FFF2-40B4-BE49-F238E27FC236}">
                <a16:creationId xmlns:a16="http://schemas.microsoft.com/office/drawing/2014/main" id="{D699ED6A-5E1D-2043-A53E-489E1B780F26}"/>
              </a:ext>
            </a:extLst>
          </p:cNvPr>
          <p:cNvSpPr txBox="1"/>
          <p:nvPr/>
        </p:nvSpPr>
        <p:spPr>
          <a:xfrm>
            <a:off x="1745708" y="3494834"/>
            <a:ext cx="732477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Only by the Spirit of God, can we truly be good.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Goodness (especially of a generosity kind)</a:t>
            </a:r>
          </a:p>
        </p:txBody>
      </p:sp>
      <p:sp>
        <p:nvSpPr>
          <p:cNvPr id="24" name="TextBox 23">
            <a:extLst>
              <a:ext uri="{FF2B5EF4-FFF2-40B4-BE49-F238E27FC236}">
                <a16:creationId xmlns:a16="http://schemas.microsoft.com/office/drawing/2014/main" id="{D5EFCAB1-C48D-4B4B-ADE5-6FF0F72A6199}"/>
              </a:ext>
            </a:extLst>
          </p:cNvPr>
          <p:cNvSpPr txBox="1"/>
          <p:nvPr/>
        </p:nvSpPr>
        <p:spPr>
          <a:xfrm>
            <a:off x="2010129" y="4107282"/>
            <a:ext cx="713981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God is faithful / trustworthy / can be relied upon, so must we</a:t>
            </a:r>
          </a:p>
        </p:txBody>
      </p:sp>
      <p:sp>
        <p:nvSpPr>
          <p:cNvPr id="25" name="TextBox 24">
            <a:extLst>
              <a:ext uri="{FF2B5EF4-FFF2-40B4-BE49-F238E27FC236}">
                <a16:creationId xmlns:a16="http://schemas.microsoft.com/office/drawing/2014/main" id="{3B2538B9-DA28-1346-96D7-394829E27C80}"/>
              </a:ext>
            </a:extLst>
          </p:cNvPr>
          <p:cNvSpPr txBox="1"/>
          <p:nvPr/>
        </p:nvSpPr>
        <p:spPr>
          <a:xfrm>
            <a:off x="1745708" y="4495853"/>
            <a:ext cx="713981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Power controlled by the Spirit.  Not used to bully.</a:t>
            </a:r>
          </a:p>
        </p:txBody>
      </p:sp>
      <p:sp>
        <p:nvSpPr>
          <p:cNvPr id="26" name="TextBox 25">
            <a:extLst>
              <a:ext uri="{FF2B5EF4-FFF2-40B4-BE49-F238E27FC236}">
                <a16:creationId xmlns:a16="http://schemas.microsoft.com/office/drawing/2014/main" id="{32C54F14-EF58-E44D-A3DB-E6E73E057389}"/>
              </a:ext>
            </a:extLst>
          </p:cNvPr>
          <p:cNvSpPr txBox="1"/>
          <p:nvPr/>
        </p:nvSpPr>
        <p:spPr>
          <a:xfrm>
            <a:off x="1908782" y="4892337"/>
            <a:ext cx="713981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Control of sensual desires</a:t>
            </a:r>
          </a:p>
        </p:txBody>
      </p:sp>
      <p:sp>
        <p:nvSpPr>
          <p:cNvPr id="27" name="TextBox 26">
            <a:extLst>
              <a:ext uri="{FF2B5EF4-FFF2-40B4-BE49-F238E27FC236}">
                <a16:creationId xmlns:a16="http://schemas.microsoft.com/office/drawing/2014/main" id="{DB2A3D39-0F02-7C4B-8A72-73B4DB104542}"/>
              </a:ext>
            </a:extLst>
          </p:cNvPr>
          <p:cNvSpPr txBox="1"/>
          <p:nvPr/>
        </p:nvSpPr>
        <p:spPr>
          <a:xfrm>
            <a:off x="8801" y="5288596"/>
            <a:ext cx="9102636"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character of Jesus develops within us, as we daily walk with Him (keeping in step)</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103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4" grpId="0" animBg="1"/>
      <p:bldP spid="15" grpId="0" animBg="1"/>
      <p:bldP spid="16" grpId="0" animBg="1"/>
      <p:bldP spid="18" grpId="0"/>
      <p:bldP spid="19" grpId="0"/>
      <p:bldP spid="20" grpId="0"/>
      <p:bldP spid="21" grpId="0"/>
      <p:bldP spid="22" grpId="0"/>
      <p:bldP spid="23" grpId="0"/>
      <p:bldP spid="24" grpId="0"/>
      <p:bldP spid="25" grpId="0"/>
      <p:bldP spid="26" grpId="0"/>
      <p:bldP spid="2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128841</TotalTime>
  <Words>1038</Words>
  <Application>Microsoft Macintosh PowerPoint</Application>
  <PresentationFormat>On-screen Show (16:10)</PresentationFormat>
  <Paragraphs>61</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2161</cp:revision>
  <cp:lastPrinted>2021-05-19T00:57:21Z</cp:lastPrinted>
  <dcterms:created xsi:type="dcterms:W3CDTF">2016-11-04T06:28:01Z</dcterms:created>
  <dcterms:modified xsi:type="dcterms:W3CDTF">2021-05-19T00:57:32Z</dcterms:modified>
</cp:coreProperties>
</file>